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4" r:id="rId1"/>
  </p:sldMasterIdLst>
  <p:notesMasterIdLst>
    <p:notesMasterId r:id="rId57"/>
  </p:notesMasterIdLst>
  <p:sldIdLst>
    <p:sldId id="256" r:id="rId2"/>
    <p:sldId id="257" r:id="rId3"/>
    <p:sldId id="317" r:id="rId4"/>
    <p:sldId id="258" r:id="rId5"/>
    <p:sldId id="259" r:id="rId6"/>
    <p:sldId id="260" r:id="rId7"/>
    <p:sldId id="262" r:id="rId8"/>
    <p:sldId id="263" r:id="rId9"/>
    <p:sldId id="294" r:id="rId10"/>
    <p:sldId id="295" r:id="rId11"/>
    <p:sldId id="296" r:id="rId12"/>
    <p:sldId id="264" r:id="rId13"/>
    <p:sldId id="265" r:id="rId14"/>
    <p:sldId id="321" r:id="rId15"/>
    <p:sldId id="318" r:id="rId16"/>
    <p:sldId id="323" r:id="rId17"/>
    <p:sldId id="297" r:id="rId18"/>
    <p:sldId id="324" r:id="rId19"/>
    <p:sldId id="319" r:id="rId20"/>
    <p:sldId id="325" r:id="rId21"/>
    <p:sldId id="320" r:id="rId22"/>
    <p:sldId id="326" r:id="rId23"/>
    <p:sldId id="327" r:id="rId24"/>
    <p:sldId id="328" r:id="rId25"/>
    <p:sldId id="309" r:id="rId26"/>
    <p:sldId id="306" r:id="rId27"/>
    <p:sldId id="307" r:id="rId28"/>
    <p:sldId id="308" r:id="rId29"/>
    <p:sldId id="305" r:id="rId30"/>
    <p:sldId id="322" r:id="rId31"/>
    <p:sldId id="268" r:id="rId32"/>
    <p:sldId id="301" r:id="rId33"/>
    <p:sldId id="310" r:id="rId34"/>
    <p:sldId id="311" r:id="rId35"/>
    <p:sldId id="270" r:id="rId36"/>
    <p:sldId id="302" r:id="rId37"/>
    <p:sldId id="303" r:id="rId38"/>
    <p:sldId id="330" r:id="rId39"/>
    <p:sldId id="329" r:id="rId40"/>
    <p:sldId id="271" r:id="rId41"/>
    <p:sldId id="272" r:id="rId42"/>
    <p:sldId id="304" r:id="rId43"/>
    <p:sldId id="269" r:id="rId44"/>
    <p:sldId id="312" r:id="rId45"/>
    <p:sldId id="266" r:id="rId46"/>
    <p:sldId id="267" r:id="rId47"/>
    <p:sldId id="298" r:id="rId48"/>
    <p:sldId id="261" r:id="rId49"/>
    <p:sldId id="293" r:id="rId50"/>
    <p:sldId id="331" r:id="rId51"/>
    <p:sldId id="299" r:id="rId52"/>
    <p:sldId id="300" r:id="rId53"/>
    <p:sldId id="314" r:id="rId54"/>
    <p:sldId id="332" r:id="rId55"/>
    <p:sldId id="313" r:id="rId56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58"/>
      <p:bold r:id="rId59"/>
      <p:italic r:id="rId60"/>
      <p:boldItalic r:id="rId61"/>
    </p:embeddedFont>
    <p:embeddedFont>
      <p:font typeface="Bebas Neue" panose="020B0604020202020204" charset="0"/>
      <p:regular r:id="rId62"/>
    </p:embeddedFont>
    <p:embeddedFont>
      <p:font typeface="Inter Tight" panose="020B0604020202020204" charset="0"/>
      <p:regular r:id="rId63"/>
      <p:bold r:id="rId64"/>
      <p:italic r:id="rId65"/>
      <p:boldItalic r:id="rId66"/>
    </p:embeddedFont>
    <p:embeddedFont>
      <p:font typeface="Inter Tight SemiBold" panose="020B0604020202020204" charset="0"/>
      <p:regular r:id="rId67"/>
      <p:bold r:id="rId68"/>
      <p:italic r:id="rId69"/>
      <p:boldItalic r:id="rId70"/>
    </p:embeddedFont>
    <p:embeddedFont>
      <p:font typeface="Nunito Light" pitchFamily="2" charset="0"/>
      <p:regular r:id="rId71"/>
      <p:italic r:id="rId72"/>
    </p:embeddedFont>
    <p:embeddedFont>
      <p:font typeface="PT Sans" panose="020B050302020302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is HURTEL" initials="JH" lastIdx="1" clrIdx="0">
    <p:extLst>
      <p:ext uri="{19B8F6BF-5375-455C-9EA6-DF929625EA0E}">
        <p15:presenceInfo xmlns:p15="http://schemas.microsoft.com/office/powerpoint/2012/main" userId="a334b46f6a54cd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7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71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189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58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71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523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62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862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11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471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39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50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84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736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3157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642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7" name="Espace réservé du numéro de diapositive 1">
            <a:extLst>
              <a:ext uri="{FF2B5EF4-FFF2-40B4-BE49-F238E27FC236}">
                <a16:creationId xmlns:a16="http://schemas.microsoft.com/office/drawing/2014/main" id="{5A9C66CA-E4D3-488C-A48F-2EF68F05D6B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" name="Espace réservé du numéro de diapositive 1">
            <a:extLst>
              <a:ext uri="{FF2B5EF4-FFF2-40B4-BE49-F238E27FC236}">
                <a16:creationId xmlns:a16="http://schemas.microsoft.com/office/drawing/2014/main" id="{933A8717-BF19-444B-8CA9-55881BB4B3AB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D74BBA6-F5E5-438E-8144-7F3094CE48C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BB433064-A713-49D3-B240-A825B0B470B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1B4D21FF-7CD6-4D2D-8AF0-ADB300550D5D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CB209660-37CF-4D45-9C47-98AB57CFD2D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762F336F-11D5-4EA4-8E67-CF06258B4BF1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C5148E4E-67BA-4D4B-BB25-819BE31129A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CF600B0C-F1AB-430D-B86C-6ACFB39A9448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Espace réservé du numéro de diapositive 1">
            <a:extLst>
              <a:ext uri="{FF2B5EF4-FFF2-40B4-BE49-F238E27FC236}">
                <a16:creationId xmlns:a16="http://schemas.microsoft.com/office/drawing/2014/main" id="{96583FEA-6EF8-4D81-8583-A752AAC50B99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" name="Espace réservé du numéro de diapositive 1">
            <a:extLst>
              <a:ext uri="{FF2B5EF4-FFF2-40B4-BE49-F238E27FC236}">
                <a16:creationId xmlns:a16="http://schemas.microsoft.com/office/drawing/2014/main" id="{927BF7F8-A4AB-4ECA-A037-BFBB9C52C14D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6F7BE804-D769-43F2-85C4-BD837C6E587C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Espace réservé du numéro de diapositive 1">
            <a:extLst>
              <a:ext uri="{FF2B5EF4-FFF2-40B4-BE49-F238E27FC236}">
                <a16:creationId xmlns:a16="http://schemas.microsoft.com/office/drawing/2014/main" id="{CE97EFEC-1DB1-451B-8311-4522B65DC4EE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DA19105-F88B-4C38-8625-379EACCB1A51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AC2BDE37-44EE-45AF-B5CC-8EE414572380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9FB3C7F7-C45B-4406-B555-22B93300CD6D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CE798E4A-0267-4980-9E8C-B08A85ACC0DF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59B102C-0059-4014-A37D-D2FC5B68D5E6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8EBB9D05-BE5C-48F6-A630-709DFCBA2AE8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1D777064-FAA5-4F36-909F-E8673B93319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396E306D-28E8-4C39-B61B-CCF040FF01E1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CBD0FD56-8BCC-43D7-8323-0C35CE5061F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C5FE0CAA-64EB-4F0C-8C2B-DA82959110E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finale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C836C4B9-7ADC-4B0F-B595-910180901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80" r="15238" b="60538"/>
          <a:stretch/>
        </p:blipFill>
        <p:spPr>
          <a:xfrm>
            <a:off x="935037" y="1"/>
            <a:ext cx="70266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B62D84D8-BAFC-4ADB-AF4A-06AEC54CE5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345" t="39976" r="5689" b="4791"/>
          <a:stretch/>
        </p:blipFill>
        <p:spPr>
          <a:xfrm>
            <a:off x="1117681" y="0"/>
            <a:ext cx="6908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BEBFB9-1CEC-4E15-9668-F74B63043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" t="3893" r="2506" b="4632"/>
          <a:stretch/>
        </p:blipFill>
        <p:spPr>
          <a:xfrm>
            <a:off x="749332" y="513794"/>
            <a:ext cx="7645336" cy="46135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84CF4E-B22A-4BE1-8608-8BB2E88FB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71"/>
          <a:stretch/>
        </p:blipFill>
        <p:spPr>
          <a:xfrm>
            <a:off x="0" y="572700"/>
            <a:ext cx="9162642" cy="4258392"/>
          </a:xfrm>
          <a:prstGeom prst="rect">
            <a:avLst/>
          </a:prstGeom>
        </p:spPr>
      </p:pic>
    </p:spTree>
  </p:cSld>
  <p:clrMapOvr>
    <a:masterClrMapping/>
  </p:clrMapOvr>
  <p:transition spd="slow" advClick="0" advTm="6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306479-DA6B-47C8-BC47-BD0271731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05" r="56559"/>
          <a:stretch/>
        </p:blipFill>
        <p:spPr>
          <a:xfrm>
            <a:off x="1721862" y="564647"/>
            <a:ext cx="5700275" cy="4578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851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D276B2-6AB8-426E-AF2B-CCCA6FFC3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96" t="23592" r="30289" b="41156"/>
          <a:stretch/>
        </p:blipFill>
        <p:spPr>
          <a:xfrm>
            <a:off x="1532965" y="575737"/>
            <a:ext cx="6078070" cy="4567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166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D276B2-6AB8-426E-AF2B-CCCA6FFC3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96" t="23592" r="30289" b="41156"/>
          <a:stretch/>
        </p:blipFill>
        <p:spPr>
          <a:xfrm>
            <a:off x="0" y="572700"/>
            <a:ext cx="3758453" cy="2824535"/>
          </a:xfrm>
          <a:prstGeom prst="rect">
            <a:avLst/>
          </a:prstGeom>
        </p:spPr>
      </p:pic>
      <p:sp>
        <p:nvSpPr>
          <p:cNvPr id="4" name="Google Shape;302;p40">
            <a:extLst>
              <a:ext uri="{FF2B5EF4-FFF2-40B4-BE49-F238E27FC236}">
                <a16:creationId xmlns:a16="http://schemas.microsoft.com/office/drawing/2014/main" id="{84A1F216-5E9F-4DA3-8316-2EB3A235B66F}"/>
              </a:ext>
            </a:extLst>
          </p:cNvPr>
          <p:cNvSpPr txBox="1">
            <a:spLocks/>
          </p:cNvSpPr>
          <p:nvPr/>
        </p:nvSpPr>
        <p:spPr>
          <a:xfrm>
            <a:off x="3758453" y="755965"/>
            <a:ext cx="5028037" cy="227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2400" dirty="0">
                <a:solidFill>
                  <a:srgbClr val="000000"/>
                </a:solidFill>
              </a:rPr>
              <a:t>Génèrent des données générées  aléatoirement.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rgbClr val="000000"/>
                </a:solidFill>
              </a:rPr>
              <a:t>Se connectent au serveur Node.js.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rgbClr val="000000"/>
                </a:solidFill>
              </a:rPr>
              <a:t>Envoient les données au serveur.</a:t>
            </a:r>
          </a:p>
        </p:txBody>
      </p:sp>
      <p:sp>
        <p:nvSpPr>
          <p:cNvPr id="5" name="Google Shape;302;p40">
            <a:extLst>
              <a:ext uri="{FF2B5EF4-FFF2-40B4-BE49-F238E27FC236}">
                <a16:creationId xmlns:a16="http://schemas.microsoft.com/office/drawing/2014/main" id="{05FD5608-EA37-4AA6-837F-FC968F8B3C40}"/>
              </a:ext>
            </a:extLst>
          </p:cNvPr>
          <p:cNvSpPr txBox="1">
            <a:spLocks/>
          </p:cNvSpPr>
          <p:nvPr/>
        </p:nvSpPr>
        <p:spPr>
          <a:xfrm>
            <a:off x="-47761" y="3484777"/>
            <a:ext cx="5877061" cy="1389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2800" dirty="0">
                <a:solidFill>
                  <a:srgbClr val="000000"/>
                </a:solidFill>
              </a:rPr>
              <a:t>Si les données ne sont pas envoyées, les stockent en file d’attente.</a:t>
            </a:r>
            <a:endParaRPr lang="fr-FR" sz="2800" dirty="0">
              <a:solidFill>
                <a:srgbClr val="000000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43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7393C1-DBDB-4BE2-B09D-9C09D02FA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45" t="18447" r="806" b="31158"/>
          <a:stretch/>
        </p:blipFill>
        <p:spPr>
          <a:xfrm>
            <a:off x="2022623" y="464515"/>
            <a:ext cx="5098754" cy="4678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7393C1-DBDB-4BE2-B09D-9C09D02FA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45" t="18447" r="806" b="31158"/>
          <a:stretch/>
        </p:blipFill>
        <p:spPr>
          <a:xfrm>
            <a:off x="0" y="572700"/>
            <a:ext cx="3590093" cy="3294529"/>
          </a:xfrm>
          <a:prstGeom prst="rect">
            <a:avLst/>
          </a:prstGeom>
        </p:spPr>
      </p:pic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Google Shape;302;p40">
            <a:extLst>
              <a:ext uri="{FF2B5EF4-FFF2-40B4-BE49-F238E27FC236}">
                <a16:creationId xmlns:a16="http://schemas.microsoft.com/office/drawing/2014/main" id="{B7C22681-6081-4AA0-88AD-56025A179C73}"/>
              </a:ext>
            </a:extLst>
          </p:cNvPr>
          <p:cNvSpPr txBox="1">
            <a:spLocks/>
          </p:cNvSpPr>
          <p:nvPr/>
        </p:nvSpPr>
        <p:spPr>
          <a:xfrm>
            <a:off x="3764803" y="1082283"/>
            <a:ext cx="5028037" cy="227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3200" dirty="0">
                <a:solidFill>
                  <a:srgbClr val="000000"/>
                </a:solidFill>
              </a:rPr>
              <a:t>Récupèrent les données des maquette 2 et 3 en série.</a:t>
            </a:r>
          </a:p>
        </p:txBody>
      </p:sp>
    </p:spTree>
    <p:extLst>
      <p:ext uri="{BB962C8B-B14F-4D97-AF65-F5344CB8AC3E}">
        <p14:creationId xmlns:p14="http://schemas.microsoft.com/office/powerpoint/2010/main" val="2279045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053504-9D7D-46CB-B0AC-7EDC3FBF5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4" t="10321" r="56377" b="67520"/>
          <a:stretch/>
        </p:blipFill>
        <p:spPr>
          <a:xfrm>
            <a:off x="282575" y="618356"/>
            <a:ext cx="8578850" cy="4125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541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51582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Faire un abri éco-conçu pour bicycles à recharges électriques.</a:t>
            </a:r>
            <a:br>
              <a:rPr lang="en" dirty="0"/>
            </a:br>
            <a:r>
              <a:rPr lang="en" dirty="0"/>
              <a:t>- Faire une application web regroupant les informations de production et consommation des                         panneaux photovoltaïques.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772648"/>
            <a:ext cx="3889873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électriques du groupe BTS ELEC, jusqu’à notre site web. Afin d’avoir un suivi de puissance reçue et des courbes de consommation.</a:t>
            </a:r>
          </a:p>
        </p:txBody>
      </p:sp>
      <p:sp>
        <p:nvSpPr>
          <p:cNvPr id="10" name="Google Shape;302;p40">
            <a:extLst>
              <a:ext uri="{FF2B5EF4-FFF2-40B4-BE49-F238E27FC236}">
                <a16:creationId xmlns:a16="http://schemas.microsoft.com/office/drawing/2014/main" id="{70C878AF-3384-4CEE-93C8-3C63A2487B46}"/>
              </a:ext>
            </a:extLst>
          </p:cNvPr>
          <p:cNvSpPr txBox="1">
            <a:spLocks/>
          </p:cNvSpPr>
          <p:nvPr/>
        </p:nvSpPr>
        <p:spPr>
          <a:xfrm>
            <a:off x="5681501" y="4310123"/>
            <a:ext cx="1593128" cy="34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100" dirty="0">
                <a:solidFill>
                  <a:schemeClr val="tx1"/>
                </a:solidFill>
              </a:rPr>
              <a:t>Construction de l’abris</a:t>
            </a:r>
          </a:p>
        </p:txBody>
      </p:sp>
    </p:spTree>
  </p:cSld>
  <p:clrMapOvr>
    <a:masterClrMapping/>
  </p:clrMapOvr>
  <p:transition spd="med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053504-9D7D-46CB-B0AC-7EDC3FBF5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4" t="10321" r="56377" b="67520"/>
          <a:stretch/>
        </p:blipFill>
        <p:spPr>
          <a:xfrm>
            <a:off x="1794600" y="572700"/>
            <a:ext cx="5554799" cy="2670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302;p40">
            <a:extLst>
              <a:ext uri="{FF2B5EF4-FFF2-40B4-BE49-F238E27FC236}">
                <a16:creationId xmlns:a16="http://schemas.microsoft.com/office/drawing/2014/main" id="{F4AC79BB-D44C-4C15-AAA4-40F5E3BB38A6}"/>
              </a:ext>
            </a:extLst>
          </p:cNvPr>
          <p:cNvSpPr txBox="1">
            <a:spLocks/>
          </p:cNvSpPr>
          <p:nvPr/>
        </p:nvSpPr>
        <p:spPr>
          <a:xfrm>
            <a:off x="132603" y="3356795"/>
            <a:ext cx="5028037" cy="227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3200" dirty="0">
                <a:solidFill>
                  <a:srgbClr val="000000"/>
                </a:solidFill>
              </a:rPr>
              <a:t>Récupère les données de la 3ème maquette en TCP/IP.</a:t>
            </a:r>
          </a:p>
        </p:txBody>
      </p:sp>
    </p:spTree>
    <p:extLst>
      <p:ext uri="{BB962C8B-B14F-4D97-AF65-F5344CB8AC3E}">
        <p14:creationId xmlns:p14="http://schemas.microsoft.com/office/powerpoint/2010/main" val="4021273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B469-6EB8-4191-A3D7-386DA0D5C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69" t="69059" r="2557" b="67"/>
          <a:stretch/>
        </p:blipFill>
        <p:spPr>
          <a:xfrm>
            <a:off x="945565" y="572700"/>
            <a:ext cx="7252869" cy="4366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766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B469-6EB8-4191-A3D7-386DA0D5C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69" t="69059" r="2557" b="67"/>
          <a:stretch/>
        </p:blipFill>
        <p:spPr>
          <a:xfrm>
            <a:off x="0" y="649475"/>
            <a:ext cx="4479875" cy="2696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302;p40">
            <a:extLst>
              <a:ext uri="{FF2B5EF4-FFF2-40B4-BE49-F238E27FC236}">
                <a16:creationId xmlns:a16="http://schemas.microsoft.com/office/drawing/2014/main" id="{1FC6E65F-FB3A-42BB-A5D5-6266BA12255A}"/>
              </a:ext>
            </a:extLst>
          </p:cNvPr>
          <p:cNvSpPr txBox="1">
            <a:spLocks/>
          </p:cNvSpPr>
          <p:nvPr/>
        </p:nvSpPr>
        <p:spPr>
          <a:xfrm>
            <a:off x="4197341" y="649475"/>
            <a:ext cx="5028037" cy="227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3200" dirty="0">
                <a:solidFill>
                  <a:srgbClr val="000000"/>
                </a:solidFill>
              </a:rPr>
              <a:t>Récupère les données de la 1</a:t>
            </a:r>
            <a:r>
              <a:rPr lang="fr-FR" sz="3200" baseline="30000" dirty="0">
                <a:solidFill>
                  <a:srgbClr val="000000"/>
                </a:solidFill>
              </a:rPr>
              <a:t>ère</a:t>
            </a:r>
            <a:r>
              <a:rPr lang="fr-FR" sz="3200" dirty="0">
                <a:solidFill>
                  <a:srgbClr val="000000"/>
                </a:solidFill>
              </a:rPr>
              <a:t> maquette en série avec la librairie </a:t>
            </a:r>
            <a:r>
              <a:rPr lang="fr-FR" sz="3200" dirty="0" err="1">
                <a:solidFill>
                  <a:srgbClr val="000000"/>
                </a:solidFill>
              </a:rPr>
              <a:t>Dask</a:t>
            </a:r>
            <a:r>
              <a:rPr lang="fr-FR" sz="32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985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B469-6EB8-4191-A3D7-386DA0D5C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72" t="58713" r="29544" b="-51"/>
          <a:stretch/>
        </p:blipFill>
        <p:spPr>
          <a:xfrm>
            <a:off x="1795170" y="565092"/>
            <a:ext cx="5553659" cy="4578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704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00000"/>
                </a:solidFill>
              </a:rPr>
              <a:t>Diagramme de classes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38B469-6EB8-4191-A3D7-386DA0D5C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72" t="58713" r="29544" b="-51"/>
          <a:stretch/>
        </p:blipFill>
        <p:spPr>
          <a:xfrm>
            <a:off x="0" y="572700"/>
            <a:ext cx="3504692" cy="2889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302;p40">
            <a:extLst>
              <a:ext uri="{FF2B5EF4-FFF2-40B4-BE49-F238E27FC236}">
                <a16:creationId xmlns:a16="http://schemas.microsoft.com/office/drawing/2014/main" id="{F5E7197F-54A2-44AC-9E3C-D2E64968C297}"/>
              </a:ext>
            </a:extLst>
          </p:cNvPr>
          <p:cNvSpPr txBox="1">
            <a:spLocks/>
          </p:cNvSpPr>
          <p:nvPr/>
        </p:nvSpPr>
        <p:spPr>
          <a:xfrm>
            <a:off x="3504692" y="1082283"/>
            <a:ext cx="5028037" cy="227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2400" dirty="0">
                <a:solidFill>
                  <a:srgbClr val="000000"/>
                </a:solidFill>
              </a:rPr>
              <a:t>Récupèrent les données des différents programmes C++.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rgbClr val="000000"/>
                </a:solidFill>
              </a:rPr>
              <a:t>Calcule les données manquantes et les proportions de temps vert.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rgbClr val="000000"/>
                </a:solidFill>
              </a:rPr>
              <a:t>Envoie les données aux différentes API.</a:t>
            </a:r>
          </a:p>
          <a:p>
            <a:pPr marL="342900" indent="-342900">
              <a:buFontTx/>
              <a:buChar char="-"/>
            </a:pPr>
            <a:endParaRPr lang="fr-FR" sz="240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endParaRPr lang="fr-FR" sz="2400" dirty="0">
              <a:solidFill>
                <a:srgbClr val="000000"/>
              </a:solidFill>
            </a:endParaRPr>
          </a:p>
        </p:txBody>
      </p:sp>
      <p:sp>
        <p:nvSpPr>
          <p:cNvPr id="6" name="Google Shape;302;p40">
            <a:extLst>
              <a:ext uri="{FF2B5EF4-FFF2-40B4-BE49-F238E27FC236}">
                <a16:creationId xmlns:a16="http://schemas.microsoft.com/office/drawing/2014/main" id="{03FAE368-9452-4D04-87F9-28F4ADAC4A3F}"/>
              </a:ext>
            </a:extLst>
          </p:cNvPr>
          <p:cNvSpPr txBox="1">
            <a:spLocks/>
          </p:cNvSpPr>
          <p:nvPr/>
        </p:nvSpPr>
        <p:spPr>
          <a:xfrm>
            <a:off x="-47761" y="3484777"/>
            <a:ext cx="5877061" cy="1389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2800" dirty="0">
                <a:solidFill>
                  <a:srgbClr val="000000"/>
                </a:solidFill>
              </a:rPr>
              <a:t>Si les données ne sont pas envoyées, les stocke en file d’attente.</a:t>
            </a:r>
            <a:endParaRPr lang="fr-FR" sz="2800" dirty="0">
              <a:solidFill>
                <a:srgbClr val="000000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2C1749-21A2-483C-8B10-93E2F1E64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892" y="562402"/>
            <a:ext cx="5920216" cy="450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p:transition spd="slow" advClick="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9A4F1A-E92D-4497-B93B-5BE9AC4B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67" y="487034"/>
            <a:ext cx="7545263" cy="4656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37500"/>
            <a:ext cx="7704000" cy="227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matériel électronique pour les différents circuits.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Récupération :</a:t>
            </a:r>
            <a:br>
              <a:rPr lang="en" dirty="0"/>
            </a:br>
            <a:r>
              <a:rPr lang="en" dirty="0"/>
              <a:t>- Valeurs de luminosité des panneaux photovoltaïques.</a:t>
            </a:r>
            <a:br>
              <a:rPr lang="en" dirty="0"/>
            </a:br>
            <a:r>
              <a:rPr lang="en" dirty="0"/>
              <a:t>- Valeurs puissances et calcul des proportions d’électricité verte.</a:t>
            </a:r>
            <a:br>
              <a:rPr lang="en" dirty="0"/>
            </a:br>
            <a:r>
              <a:rPr lang="en" dirty="0"/>
              <a:t>- De la consommation d’énergie photovoltaïque des box.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Programmation des cartes d’E/S et du serveur Node.js.</a:t>
            </a:r>
            <a:br>
              <a:rPr lang="en" dirty="0"/>
            </a:br>
            <a:r>
              <a:rPr lang="fr-FR" b="0" i="0" dirty="0">
                <a:solidFill>
                  <a:schemeClr val="tx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Communication avec notre base de données et le groupe abris via différentes API CRUD.</a:t>
            </a:r>
            <a:endParaRPr dirty="0">
              <a:solidFill>
                <a:schemeClr val="tx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tâches</a:t>
            </a:r>
            <a:endParaRPr dirty="0"/>
          </a:p>
        </p:txBody>
      </p:sp>
      <p:sp>
        <p:nvSpPr>
          <p:cNvPr id="8" name="Google Shape;306;p40">
            <a:extLst>
              <a:ext uri="{FF2B5EF4-FFF2-40B4-BE49-F238E27FC236}">
                <a16:creationId xmlns:a16="http://schemas.microsoft.com/office/drawing/2014/main" id="{D379182B-55C4-4BB6-98DC-DCBED248AE9B}"/>
              </a:ext>
            </a:extLst>
          </p:cNvPr>
          <p:cNvSpPr txBox="1">
            <a:spLocks/>
          </p:cNvSpPr>
          <p:nvPr/>
        </p:nvSpPr>
        <p:spPr>
          <a:xfrm>
            <a:off x="720000" y="513175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Joris Hurtel :</a:t>
            </a:r>
          </a:p>
        </p:txBody>
      </p:sp>
      <p:sp>
        <p:nvSpPr>
          <p:cNvPr id="10" name="Google Shape;306;p40">
            <a:extLst>
              <a:ext uri="{FF2B5EF4-FFF2-40B4-BE49-F238E27FC236}">
                <a16:creationId xmlns:a16="http://schemas.microsoft.com/office/drawing/2014/main" id="{C6C93620-C50B-43D0-A79F-9E9BECA1518D}"/>
              </a:ext>
            </a:extLst>
          </p:cNvPr>
          <p:cNvSpPr txBox="1">
            <a:spLocks/>
          </p:cNvSpPr>
          <p:nvPr/>
        </p:nvSpPr>
        <p:spPr>
          <a:xfrm>
            <a:off x="720000" y="32769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Théo Bilhaut :</a:t>
            </a:r>
          </a:p>
        </p:txBody>
      </p:sp>
      <p:sp>
        <p:nvSpPr>
          <p:cNvPr id="11" name="Google Shape;302;p40">
            <a:extLst>
              <a:ext uri="{FF2B5EF4-FFF2-40B4-BE49-F238E27FC236}">
                <a16:creationId xmlns:a16="http://schemas.microsoft.com/office/drawing/2014/main" id="{0CD00D02-18CD-420F-BD04-58C25A384168}"/>
              </a:ext>
            </a:extLst>
          </p:cNvPr>
          <p:cNvSpPr txBox="1">
            <a:spLocks/>
          </p:cNvSpPr>
          <p:nvPr/>
        </p:nvSpPr>
        <p:spPr>
          <a:xfrm>
            <a:off x="720000" y="36417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IHM web, composant React de visualisation, affichage des courbes de consommation. </a:t>
            </a:r>
          </a:p>
        </p:txBody>
      </p:sp>
      <p:sp>
        <p:nvSpPr>
          <p:cNvPr id="12" name="Google Shape;306;p40">
            <a:extLst>
              <a:ext uri="{FF2B5EF4-FFF2-40B4-BE49-F238E27FC236}">
                <a16:creationId xmlns:a16="http://schemas.microsoft.com/office/drawing/2014/main" id="{45980406-E298-4D3E-A59B-0E66ADB883A0}"/>
              </a:ext>
            </a:extLst>
          </p:cNvPr>
          <p:cNvSpPr txBox="1">
            <a:spLocks/>
          </p:cNvSpPr>
          <p:nvPr/>
        </p:nvSpPr>
        <p:spPr>
          <a:xfrm>
            <a:off x="3732141" y="41889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Simon Briaux :</a:t>
            </a:r>
          </a:p>
        </p:txBody>
      </p:sp>
      <p:sp>
        <p:nvSpPr>
          <p:cNvPr id="13" name="Google Shape;302;p40">
            <a:extLst>
              <a:ext uri="{FF2B5EF4-FFF2-40B4-BE49-F238E27FC236}">
                <a16:creationId xmlns:a16="http://schemas.microsoft.com/office/drawing/2014/main" id="{3D71D052-0916-45B0-9C94-DCDA349BEA12}"/>
              </a:ext>
            </a:extLst>
          </p:cNvPr>
          <p:cNvSpPr txBox="1">
            <a:spLocks/>
          </p:cNvSpPr>
          <p:nvPr/>
        </p:nvSpPr>
        <p:spPr>
          <a:xfrm>
            <a:off x="3732141" y="45537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API CRUD pour les données de consommation.</a:t>
            </a:r>
          </a:p>
        </p:txBody>
      </p:sp>
    </p:spTree>
    <p:extLst>
      <p:ext uri="{BB962C8B-B14F-4D97-AF65-F5344CB8AC3E}">
        <p14:creationId xmlns:p14="http://schemas.microsoft.com/office/powerpoint/2010/main" val="269282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0174" y="-4874"/>
            <a:ext cx="14636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Manuel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0F0592E-1293-4179-827C-E5736C25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98" y="573349"/>
            <a:ext cx="4567399" cy="4462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94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3CEE471-474E-4198-A28F-1CF7FE49D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0"/>
          <a:stretch/>
        </p:blipFill>
        <p:spPr>
          <a:xfrm>
            <a:off x="0" y="1921781"/>
            <a:ext cx="9144000" cy="12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04" y="613159"/>
            <a:ext cx="7145992" cy="42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DF8C43-9681-4D25-AA24-8EECEBF1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31" y="652182"/>
            <a:ext cx="8158137" cy="438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89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0F67A7-316D-4366-AE3D-D76831523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2" y="495904"/>
            <a:ext cx="8044175" cy="446718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FA8A759-DD76-412E-92B1-3FA5E1EAF265}"/>
              </a:ext>
            </a:extLst>
          </p:cNvPr>
          <p:cNvSpPr txBox="1"/>
          <p:nvPr/>
        </p:nvSpPr>
        <p:spPr>
          <a:xfrm>
            <a:off x="4619065" y="4407518"/>
            <a:ext cx="2420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  <a:latin typeface="Be Vietnam Pro SemiBold" panose="020B0604020202020204" charset="0"/>
              </a:rPr>
              <a:t>Changement de couleur</a:t>
            </a:r>
          </a:p>
        </p:txBody>
      </p:sp>
    </p:spTree>
    <p:extLst>
      <p:ext uri="{BB962C8B-B14F-4D97-AF65-F5344CB8AC3E}">
        <p14:creationId xmlns:p14="http://schemas.microsoft.com/office/powerpoint/2010/main" val="3854826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5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6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62282"/>
            <a:ext cx="9144000" cy="3992113"/>
          </a:xfrm>
          <a:prstGeom prst="rect">
            <a:avLst/>
          </a:prstGeom>
        </p:spPr>
      </p:pic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5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spd="med" advClick="0" advTm="1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40"/>
          <a:stretch/>
        </p:blipFill>
        <p:spPr>
          <a:xfrm>
            <a:off x="0" y="427443"/>
            <a:ext cx="9144000" cy="4426497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p:transition spd="slow" advClick="0" advTm="1500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A75FCB-A381-4AA7-B227-DE99071B7ED8}"/>
              </a:ext>
            </a:extLst>
          </p:cNvPr>
          <p:cNvSpPr txBox="1"/>
          <p:nvPr/>
        </p:nvSpPr>
        <p:spPr>
          <a:xfrm>
            <a:off x="6723530" y="62292"/>
            <a:ext cx="2420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  <a:latin typeface="Be Vietnam Pro SemiBold" panose="020B0604020202020204" charset="0"/>
              </a:rPr>
              <a:t>Image non représentative du projet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p:transition spd="slow" advClick="0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DF6196-9311-4CEB-B01C-34F54D974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17"/>
          <a:stretch/>
        </p:blipFill>
        <p:spPr>
          <a:xfrm>
            <a:off x="1499606" y="480861"/>
            <a:ext cx="6144787" cy="46626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spd="med" advClick="0" advTm="15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57863AD6-9F29-4249-A430-27FC141EAB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442" t="31675"/>
          <a:stretch/>
        </p:blipFill>
        <p:spPr>
          <a:xfrm>
            <a:off x="2693389" y="430412"/>
            <a:ext cx="3757222" cy="4713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A0A33B-38AE-45F3-93FF-5EDA081A1D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53"/>
          <a:stretch/>
        </p:blipFill>
        <p:spPr>
          <a:xfrm>
            <a:off x="1065507" y="572700"/>
            <a:ext cx="7012985" cy="4565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5E0FA2-112D-4980-8495-37FE30494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0" t="54826" r="43175" b="7422"/>
          <a:stretch/>
        </p:blipFill>
        <p:spPr>
          <a:xfrm>
            <a:off x="1941420" y="572700"/>
            <a:ext cx="5261159" cy="45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864A3-BE21-454F-A803-F9A4BAD3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92"/>
          <a:stretch/>
        </p:blipFill>
        <p:spPr>
          <a:xfrm>
            <a:off x="0" y="720466"/>
            <a:ext cx="9151575" cy="3702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 advClick="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5E0FA2-112D-4980-8495-37FE30494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50" t="54826" r="43175" b="7422"/>
          <a:stretch/>
        </p:blipFill>
        <p:spPr>
          <a:xfrm>
            <a:off x="166409" y="572700"/>
            <a:ext cx="3316129" cy="2842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302;p40">
            <a:extLst>
              <a:ext uri="{FF2B5EF4-FFF2-40B4-BE49-F238E27FC236}">
                <a16:creationId xmlns:a16="http://schemas.microsoft.com/office/drawing/2014/main" id="{A03FC01C-ED83-4E04-AB2C-FD877F38A104}"/>
              </a:ext>
            </a:extLst>
          </p:cNvPr>
          <p:cNvSpPr txBox="1">
            <a:spLocks/>
          </p:cNvSpPr>
          <p:nvPr/>
        </p:nvSpPr>
        <p:spPr>
          <a:xfrm>
            <a:off x="3650503" y="1048665"/>
            <a:ext cx="5028037" cy="227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2800" dirty="0">
                <a:solidFill>
                  <a:srgbClr val="000000"/>
                </a:solidFill>
              </a:rPr>
              <a:t>Communication : HTTP, </a:t>
            </a:r>
            <a:r>
              <a:rPr lang="fr-FR" sz="2800" dirty="0" err="1">
                <a:solidFill>
                  <a:srgbClr val="000000"/>
                </a:solidFill>
              </a:rPr>
              <a:t>ModBUS</a:t>
            </a:r>
            <a:r>
              <a:rPr lang="fr-FR" sz="2800" dirty="0">
                <a:solidFill>
                  <a:srgbClr val="000000"/>
                </a:solidFill>
              </a:rPr>
              <a:t>, TCP.</a:t>
            </a:r>
          </a:p>
          <a:p>
            <a:pPr marL="342900" indent="-342900">
              <a:buFontTx/>
              <a:buChar char="-"/>
            </a:pPr>
            <a:r>
              <a:rPr lang="fr-FR" sz="2800" dirty="0">
                <a:solidFill>
                  <a:srgbClr val="000000"/>
                </a:solidFill>
              </a:rPr>
              <a:t>Récupération en boucle.</a:t>
            </a:r>
          </a:p>
          <a:p>
            <a:pPr marL="342900" indent="-342900">
              <a:buFontTx/>
              <a:buChar char="-"/>
            </a:pPr>
            <a:r>
              <a:rPr lang="fr-FR" sz="2800" dirty="0">
                <a:solidFill>
                  <a:srgbClr val="000000"/>
                </a:solidFill>
              </a:rPr>
              <a:t>Données formatées.</a:t>
            </a:r>
          </a:p>
          <a:p>
            <a:pPr marL="342900" indent="-342900">
              <a:buFontTx/>
              <a:buChar char="-"/>
            </a:pPr>
            <a:endParaRPr lang="fr-FR" sz="2800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-"/>
            </a:pPr>
            <a:endParaRPr lang="fr-FR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3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p:transition spd="slow" advClick="0" advTm="15000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2D744F2B-CC36-49EC-84D5-79188D0495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48" t="49552" r="16342"/>
          <a:stretch/>
        </p:blipFill>
        <p:spPr>
          <a:xfrm>
            <a:off x="2111264" y="567604"/>
            <a:ext cx="5204012" cy="46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8E0763-46FC-4254-A779-192AFAFD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8" t="54786" r="32116" b="4971"/>
          <a:stretch/>
        </p:blipFill>
        <p:spPr>
          <a:xfrm>
            <a:off x="3363866" y="567636"/>
            <a:ext cx="2416267" cy="45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8E0763-46FC-4254-A779-192AFAFD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8" t="54786" r="32116" b="4971"/>
          <a:stretch/>
        </p:blipFill>
        <p:spPr>
          <a:xfrm>
            <a:off x="0" y="572700"/>
            <a:ext cx="2416267" cy="4575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302;p40">
            <a:extLst>
              <a:ext uri="{FF2B5EF4-FFF2-40B4-BE49-F238E27FC236}">
                <a16:creationId xmlns:a16="http://schemas.microsoft.com/office/drawing/2014/main" id="{C93B158A-6C91-42D1-83BA-F53705DC4EAA}"/>
              </a:ext>
            </a:extLst>
          </p:cNvPr>
          <p:cNvSpPr txBox="1">
            <a:spLocks/>
          </p:cNvSpPr>
          <p:nvPr/>
        </p:nvSpPr>
        <p:spPr>
          <a:xfrm>
            <a:off x="2561290" y="1434069"/>
            <a:ext cx="6441516" cy="227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None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342900" indent="-342900">
              <a:buFontTx/>
              <a:buChar char="-"/>
            </a:pPr>
            <a:r>
              <a:rPr lang="fr-FR" sz="3600" dirty="0">
                <a:solidFill>
                  <a:srgbClr val="000000"/>
                </a:solidFill>
              </a:rPr>
              <a:t>Calcul des proportions de temps vert et d’informations manquantes.</a:t>
            </a:r>
          </a:p>
        </p:txBody>
      </p:sp>
    </p:spTree>
    <p:extLst>
      <p:ext uri="{BB962C8B-B14F-4D97-AF65-F5344CB8AC3E}">
        <p14:creationId xmlns:p14="http://schemas.microsoft.com/office/powerpoint/2010/main" val="2605191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 et des maquettes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 b="3333"/>
          <a:stretch/>
        </p:blipFill>
        <p:spPr>
          <a:xfrm>
            <a:off x="1867886" y="594360"/>
            <a:ext cx="5408228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3C0EFD3-6901-4E17-8031-02C023C92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73"/>
          <a:stretch/>
        </p:blipFill>
        <p:spPr>
          <a:xfrm>
            <a:off x="0" y="434858"/>
            <a:ext cx="9144000" cy="4452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F7A8011-9574-4B77-BA8D-E3D24A41E3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71" b="60328"/>
          <a:stretch/>
        </p:blipFill>
        <p:spPr>
          <a:xfrm>
            <a:off x="1061862" y="0"/>
            <a:ext cx="7172676" cy="5143500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7E11A4C3-4BFF-4106-B90A-D3B67E99AC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" t="40555" r="61638" b="-308"/>
          <a:stretch/>
        </p:blipFill>
        <p:spPr>
          <a:xfrm>
            <a:off x="980398" y="0"/>
            <a:ext cx="7243442" cy="51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509</Words>
  <Application>Microsoft Office PowerPoint</Application>
  <PresentationFormat>Affichage à l'écran (16:9)</PresentationFormat>
  <Paragraphs>82</Paragraphs>
  <Slides>55</Slides>
  <Notes>55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3" baseType="lpstr">
      <vt:lpstr>PT Sans</vt:lpstr>
      <vt:lpstr>Arial</vt:lpstr>
      <vt:lpstr>Inter Tight</vt:lpstr>
      <vt:lpstr>Bebas Neue</vt:lpstr>
      <vt:lpstr>Inter Tight SemiBold</vt:lpstr>
      <vt:lpstr>Be Vietnam Pro SemiBold</vt:lpstr>
      <vt:lpstr>Nunito Light</vt:lpstr>
      <vt:lpstr>Let's Celebrate World Day of Energy Efficiency by Slidesgo</vt:lpstr>
      <vt:lpstr>Projet BTS SNIR Consommation électrique – Abris de recharge </vt:lpstr>
      <vt:lpstr>Objectifs du projet</vt:lpstr>
      <vt:lpstr>Répartition des tâches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Manuel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Diagramme des exigences</vt:lpstr>
      <vt:lpstr>Diagramme de séquence 2</vt:lpstr>
      <vt:lpstr>Diagramme de séquence 2</vt:lpstr>
      <vt:lpstr>Diagramme des exigences</vt:lpstr>
      <vt:lpstr>Diagramme des exigences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Joris HURTEL</cp:lastModifiedBy>
  <cp:revision>168</cp:revision>
  <dcterms:modified xsi:type="dcterms:W3CDTF">2024-06-09T19:26:28Z</dcterms:modified>
  <dc:language>Français</dc:language>
</cp:coreProperties>
</file>